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16"/>
    <a:srgbClr val="FBB92F"/>
    <a:srgbClr val="000000"/>
    <a:srgbClr val="CCA81C"/>
    <a:srgbClr val="D5B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5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9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1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94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72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81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8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4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5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62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8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2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49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EEF5DC7-EBA6-4130-ABDF-DFED45A39EA4}" type="datetimeFigureOut">
              <a:rPr lang="ru-RU" smtClean="0"/>
              <a:t>пн 13.07.20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198084-BC5B-4F70-A0A3-90F076B1C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95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5769" y="334109"/>
            <a:ext cx="7183316" cy="1046284"/>
          </a:xfrm>
        </p:spPr>
        <p:txBody>
          <a:bodyPr>
            <a:normAutofit/>
          </a:bodyPr>
          <a:lstStyle/>
          <a:p>
            <a:r>
              <a:rPr lang="uk-UA" sz="20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УКРАЇНСЬКОЇ Й ІНОЗЕМНОЇ ФІЛОЛОГІЇ ТА ЖУРНАЛІСТИКИ</a:t>
            </a:r>
            <a:br>
              <a:rPr lang="uk-UA" sz="20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НІМЕЦЬКОЇ ТА РОМАНСЬКОЇ ФІЛОЛОГІЇ</a:t>
            </a:r>
            <a:endParaRPr lang="ru-RU" sz="2000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5769" y="1556238"/>
            <a:ext cx="7262445" cy="5222631"/>
          </a:xfrm>
        </p:spPr>
        <p:txBody>
          <a:bodyPr>
            <a:normAutofit/>
          </a:bodyPr>
          <a:lstStyle/>
          <a:p>
            <a:endParaRPr lang="en-US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Вибіркова 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</a:t>
            </a:r>
          </a:p>
          <a:p>
            <a:pPr algn="l"/>
            <a:endParaRPr lang="en-US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 </a:t>
            </a:r>
            <a:r>
              <a:rPr lang="ru-RU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 ДРУГОЇ ІНОЗЕМНОЇ МОВИ</a:t>
            </a:r>
          </a:p>
          <a:p>
            <a:pPr algn="l"/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uk-UA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Філологія</a:t>
            </a:r>
            <a:r>
              <a:rPr lang="ru-RU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германські мови та 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en-US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(переклад </a:t>
            </a:r>
            <a:r>
              <a:rPr lang="uk-UA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algn="l"/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 Бакалавр</a:t>
            </a:r>
          </a:p>
          <a:p>
            <a:pPr algn="l"/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</a:t>
            </a:r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035.041</a:t>
            </a:r>
            <a:r>
              <a:rPr lang="de-DE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Філологія (германські мови та літератури</a:t>
            </a:r>
            <a:endParaRPr lang="en-US" sz="1400" dirty="0" smtClean="0">
              <a:solidFill>
                <a:srgbClr val="FFDD1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 </a:t>
            </a:r>
            <a:r>
              <a:rPr lang="uk-UA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включно) (перша - англійська)</a:t>
            </a:r>
          </a:p>
          <a:p>
            <a:pPr algn="l"/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 </a:t>
            </a:r>
            <a:r>
              <a:rPr lang="en-US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en-US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endParaRPr lang="en-US" sz="1400" dirty="0">
              <a:solidFill>
                <a:srgbClr val="FFDD1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1400" dirty="0">
              <a:solidFill>
                <a:srgbClr val="FFDD1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</a:t>
            </a:r>
            <a:r>
              <a:rPr lang="uk-UA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 – 2021</a:t>
            </a:r>
          </a:p>
          <a:p>
            <a:pPr algn="l"/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викладач </a:t>
            </a:r>
            <a:r>
              <a:rPr lang="uk-UA" sz="1400" dirty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німецької та романської </a:t>
            </a:r>
            <a:r>
              <a:rPr lang="uk-UA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філології</a:t>
            </a:r>
            <a:r>
              <a:rPr lang="ru-RU" sz="1400" dirty="0" smtClean="0">
                <a:solidFill>
                  <a:srgbClr val="FFDD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uk-UA" sz="1600" dirty="0" smtClean="0">
                <a:solidFill>
                  <a:srgbClr val="FFDD16"/>
                </a:solidFill>
              </a:rPr>
              <a:t>Діденко Наталія Вікторівна</a:t>
            </a:r>
            <a:endParaRPr lang="ru-RU" sz="1600" dirty="0">
              <a:solidFill>
                <a:srgbClr val="FFDD1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4" y="1380393"/>
            <a:ext cx="3592633" cy="2347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80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761286" y="1063870"/>
            <a:ext cx="3077307" cy="782516"/>
          </a:xfrm>
          <a:prstGeom prst="roundRect">
            <a:avLst/>
          </a:prstGeom>
          <a:gradFill flip="none" rotWithShape="1">
            <a:gsLst>
              <a:gs pos="0">
                <a:srgbClr val="FBB92F">
                  <a:shade val="30000"/>
                  <a:satMod val="115000"/>
                </a:srgbClr>
              </a:gs>
              <a:gs pos="50000">
                <a:srgbClr val="FBB92F">
                  <a:shade val="67500"/>
                  <a:satMod val="115000"/>
                </a:srgbClr>
              </a:gs>
              <a:gs pos="100000">
                <a:srgbClr val="FBB92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403" y="949205"/>
            <a:ext cx="6335072" cy="970450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МЕТА </a:t>
            </a:r>
            <a:r>
              <a:rPr lang="uk-UA" dirty="0" smtClean="0">
                <a:solidFill>
                  <a:schemeClr val="bg1"/>
                </a:solidFill>
              </a:rPr>
              <a:t>КУРСУ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2100" y="2963373"/>
            <a:ext cx="6335072" cy="3666028"/>
          </a:xfrm>
        </p:spPr>
        <p:txBody>
          <a:bodyPr/>
          <a:lstStyle/>
          <a:p>
            <a:pPr marL="36900" indent="0">
              <a:buNone/>
            </a:pPr>
            <a:r>
              <a:rPr lang="uk-UA" dirty="0"/>
              <a:t>Практичний курс другої іноземної мови (німецької) має на меті формування у студентів іншомовної комунікативної компетенції, навчання видів мовленнєвої діяльності: слухання (аудіювання), говоріння, читання й письма, а також навичок перекладу текстів різних стилів.</a:t>
            </a:r>
            <a:endParaRPr lang="ru-RU" dirty="0"/>
          </a:p>
          <a:p>
            <a:pPr marL="3690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2" y="1362808"/>
            <a:ext cx="3613639" cy="4097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80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61185" y="709428"/>
            <a:ext cx="4317023" cy="782516"/>
          </a:xfrm>
          <a:prstGeom prst="roundRect">
            <a:avLst/>
          </a:prstGeom>
          <a:gradFill flip="none" rotWithShape="1">
            <a:gsLst>
              <a:gs pos="0">
                <a:srgbClr val="FBB92F">
                  <a:shade val="30000"/>
                  <a:satMod val="115000"/>
                </a:srgbClr>
              </a:gs>
              <a:gs pos="50000">
                <a:srgbClr val="FBB92F">
                  <a:shade val="67500"/>
                  <a:satMod val="115000"/>
                </a:srgbClr>
              </a:gs>
              <a:gs pos="100000">
                <a:srgbClr val="FBB92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9625" y="641747"/>
            <a:ext cx="10353762" cy="97045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ЗАВДАННЯ КУРСУ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9437" y="1732449"/>
            <a:ext cx="7614140" cy="499366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sz="2200" dirty="0"/>
              <a:t>Практичний курс другої іноземної мови (німецької) разом з іншими практичними та теоретичними курсами має забезпечити професійну підготовку вчителя іноземної мови. </a:t>
            </a:r>
            <a:endParaRPr lang="ru-RU" sz="2200" b="1" dirty="0"/>
          </a:p>
          <a:p>
            <a:pPr algn="just"/>
            <a:r>
              <a:rPr lang="ru-RU" sz="2200" b="1" dirty="0"/>
              <a:t> </a:t>
            </a:r>
            <a:r>
              <a:rPr lang="uk-UA" sz="2200" b="1" dirty="0">
                <a:solidFill>
                  <a:srgbClr val="FFDD16"/>
                </a:solidFill>
              </a:rPr>
              <a:t>Практичні завдання </a:t>
            </a:r>
            <a:r>
              <a:rPr lang="uk-UA" sz="2200" dirty="0"/>
              <a:t>курсу полягають в тому, щоб формувати механізми вимови; забезпечити вільне, нормативно правильне володіння німецькою мовою, правильне висловлення думок у комунікативних ситуаціях; навчити вживати нові лексичні одиниці з вже вивченими; формувати та вдосконалювати навички читання; формувати та вдосконалити навички письма; формувати та розвивати навички діалогічного та монологічного мовлення (підготовленого та непідготовленого).</a:t>
            </a:r>
            <a:endParaRPr lang="ru-RU" sz="2200" dirty="0"/>
          </a:p>
          <a:p>
            <a:pPr algn="just"/>
            <a:r>
              <a:rPr lang="uk-UA" sz="2200" b="1" dirty="0"/>
              <a:t> </a:t>
            </a:r>
            <a:r>
              <a:rPr lang="uk-UA" sz="2200" b="1" dirty="0">
                <a:solidFill>
                  <a:srgbClr val="FFDD16"/>
                </a:solidFill>
              </a:rPr>
              <a:t>Теоретичні завдання</a:t>
            </a:r>
            <a:r>
              <a:rPr lang="uk-UA" sz="2200" b="1" dirty="0"/>
              <a:t> </a:t>
            </a:r>
            <a:r>
              <a:rPr lang="uk-UA" sz="2200" dirty="0"/>
              <a:t>полягають у впровадженні лінгвокраїнознавчої компетенції, яка включає знання основних особливостей соціокультурного розвитку країни, мова якої вивчається; наданні повних та вичерпних знань про політичні, економічні та історичні факти та особливості країни, мова якої вивчається; ознайомленні із системою освіти іншої країни; вивченні традицій та звичаїв країни, мова якої вивчається.</a:t>
            </a:r>
            <a:endParaRPr lang="ru-RU" sz="2200" dirty="0"/>
          </a:p>
          <a:p>
            <a:pPr algn="just"/>
            <a:r>
              <a:rPr lang="uk-UA" sz="2200" dirty="0"/>
              <a:t>Практичний курс другої іноземної мови (німецької) разом з іншими практичними та теоретичними курсами має забезпечити професійну підготовку вчителя іноземної мови. </a:t>
            </a:r>
            <a:endParaRPr lang="ru-RU" sz="2200" b="1" dirty="0"/>
          </a:p>
          <a:p>
            <a:pPr algn="just"/>
            <a:r>
              <a:rPr lang="ru-RU" sz="2200" b="1" dirty="0"/>
              <a:t> </a:t>
            </a:r>
            <a:r>
              <a:rPr lang="uk-UA" sz="2200" b="1" dirty="0">
                <a:solidFill>
                  <a:srgbClr val="FFDD16"/>
                </a:solidFill>
              </a:rPr>
              <a:t>Практичні завдання</a:t>
            </a:r>
            <a:r>
              <a:rPr lang="uk-UA" sz="2200" b="1" dirty="0"/>
              <a:t> </a:t>
            </a:r>
            <a:r>
              <a:rPr lang="uk-UA" sz="2200" dirty="0"/>
              <a:t>курсу полягають в тому, щоб формувати механізми вимови; забезпечити вільне, нормативно правильне володіння німецькою мовою, правильне висловлення думок у комунікативних ситуаціях; навчити вживати нові лексичні одиниці з вже вивченими; формувати та вдосконалювати навички читання; формувати та вдосконалити навички письма; формувати та розвивати навички діалогічного та монологічного мовлення (підготовленого та непідготовленого).</a:t>
            </a:r>
            <a:endParaRPr lang="ru-RU" sz="2200" dirty="0"/>
          </a:p>
          <a:p>
            <a:pPr algn="just"/>
            <a:r>
              <a:rPr lang="uk-UA" sz="2200" b="1" dirty="0"/>
              <a:t> </a:t>
            </a:r>
            <a:r>
              <a:rPr lang="uk-UA" sz="2200" b="1" dirty="0">
                <a:solidFill>
                  <a:srgbClr val="FFDD16"/>
                </a:solidFill>
              </a:rPr>
              <a:t>Теоретичні завдання </a:t>
            </a:r>
            <a:r>
              <a:rPr lang="uk-UA" sz="2200" dirty="0"/>
              <a:t>полягають у впровадженні лінгвокраїнознавчої компетенції, яка включає знання основних особливостей соціокультурного розвитку країни, мова якої вивчається; наданні повних та вичерпних знань про політичні, економічні та історичні факти та особливості країни, мова якої вивчається; ознайомленні із системою освіти іншої країни; вивченні традицій та звичаїв країни, мова якої вивчається.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0" y="1846749"/>
            <a:ext cx="3364158" cy="3528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25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167554" y="482476"/>
            <a:ext cx="3842238" cy="782516"/>
          </a:xfrm>
          <a:prstGeom prst="roundRect">
            <a:avLst/>
          </a:prstGeom>
          <a:gradFill flip="none" rotWithShape="1">
            <a:gsLst>
              <a:gs pos="0">
                <a:srgbClr val="FBB92F">
                  <a:shade val="30000"/>
                  <a:satMod val="115000"/>
                </a:srgbClr>
              </a:gs>
              <a:gs pos="50000">
                <a:srgbClr val="FBB92F">
                  <a:shade val="67500"/>
                  <a:satMod val="115000"/>
                </a:srgbClr>
              </a:gs>
              <a:gs pos="100000">
                <a:srgbClr val="FBB92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54843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ПРОГРАМА КУРСУ</a:t>
            </a: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FFDD16"/>
                </a:solidFill>
              </a:rPr>
              <a:t>Тема </a:t>
            </a:r>
            <a:r>
              <a:rPr lang="de-DE" dirty="0" smtClean="0">
                <a:solidFill>
                  <a:srgbClr val="FFDD16"/>
                </a:solidFill>
              </a:rPr>
              <a:t>1</a:t>
            </a:r>
            <a:r>
              <a:rPr lang="de-DE" dirty="0">
                <a:solidFill>
                  <a:srgbClr val="FFDD16"/>
                </a:solidFill>
              </a:rPr>
              <a:t>:</a:t>
            </a:r>
            <a:r>
              <a:rPr lang="de-DE" dirty="0"/>
              <a:t> </a:t>
            </a:r>
            <a:r>
              <a:rPr lang="uk-UA" dirty="0" smtClean="0"/>
              <a:t>Україна.</a:t>
            </a:r>
            <a:endParaRPr lang="uk-UA" dirty="0">
              <a:solidFill>
                <a:srgbClr val="F25029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FFDD16"/>
                </a:solidFill>
              </a:rPr>
              <a:t>Тема</a:t>
            </a:r>
            <a:r>
              <a:rPr lang="de-DE" dirty="0">
                <a:solidFill>
                  <a:srgbClr val="FFDD16"/>
                </a:solidFill>
              </a:rPr>
              <a:t> 2: </a:t>
            </a:r>
            <a:r>
              <a:rPr lang="uk-UA" dirty="0" smtClean="0"/>
              <a:t>Німецькомовні країни.</a:t>
            </a:r>
            <a:endParaRPr lang="uk-UA" dirty="0">
              <a:solidFill>
                <a:srgbClr val="F25029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FFDD16"/>
                </a:solidFill>
              </a:rPr>
              <a:t>Тема</a:t>
            </a:r>
            <a:r>
              <a:rPr lang="de-DE" dirty="0">
                <a:solidFill>
                  <a:srgbClr val="FFDD16"/>
                </a:solidFill>
              </a:rPr>
              <a:t> 3</a:t>
            </a:r>
            <a:r>
              <a:rPr lang="de-DE" dirty="0" smtClean="0">
                <a:solidFill>
                  <a:srgbClr val="FFDD16"/>
                </a:solidFill>
              </a:rPr>
              <a:t>: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Проблема « батьки і діти».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F25029"/>
                </a:solidFill>
              </a:rPr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4392" y="4311162"/>
            <a:ext cx="5064665" cy="2643554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uk-UA" sz="1300" dirty="0">
                <a:solidFill>
                  <a:schemeClr val="tx1"/>
                </a:solidFill>
              </a:rPr>
              <a:t>До навчального матеріалу залучено тексти монологічного та діалогічного характеру, які базуються на підібраному лексико-граматичному матеріалі, навчальні та автентичні </a:t>
            </a:r>
            <a:r>
              <a:rPr lang="uk-UA" sz="1300" dirty="0" err="1">
                <a:solidFill>
                  <a:schemeClr val="tx1"/>
                </a:solidFill>
              </a:rPr>
              <a:t>аудіотексти</a:t>
            </a:r>
            <a:r>
              <a:rPr lang="uk-UA" sz="1300" dirty="0">
                <a:solidFill>
                  <a:schemeClr val="tx1"/>
                </a:solidFill>
              </a:rPr>
              <a:t>, тексти публіцистичного стилю, а також уривки із художньої літератури.</a:t>
            </a:r>
            <a:endParaRPr lang="ru-RU" sz="1300" dirty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uk-UA" sz="1300" dirty="0">
                <a:solidFill>
                  <a:schemeClr val="tx1"/>
                </a:solidFill>
              </a:rPr>
              <a:t>До навчального матеріалу залучено тексти монологічного та діалогічного характеру, які базуються на підібраному лексико-граматичному матеріалі, навчальні та автентичні </a:t>
            </a:r>
            <a:r>
              <a:rPr lang="uk-UA" sz="1300" dirty="0" err="1">
                <a:solidFill>
                  <a:schemeClr val="tx1"/>
                </a:solidFill>
              </a:rPr>
              <a:t>аудіотексти</a:t>
            </a:r>
            <a:r>
              <a:rPr lang="uk-UA" sz="1300" dirty="0">
                <a:solidFill>
                  <a:schemeClr val="tx1"/>
                </a:solidFill>
              </a:rPr>
              <a:t>, тексти публіцистичного стилю, а також уривки із художньої літератури.</a:t>
            </a:r>
            <a:endParaRPr lang="ru-RU" sz="13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26" y="2418616"/>
            <a:ext cx="2838450" cy="160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632" y="570766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32" y="3990424"/>
            <a:ext cx="2851569" cy="2111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26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76" y="4952999"/>
            <a:ext cx="5656644" cy="9704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DANKE </a:t>
            </a:r>
            <a:r>
              <a:rPr lang="de-DE" b="1" dirty="0" smtClean="0"/>
              <a:t>FÜR IHRE </a:t>
            </a:r>
            <a:r>
              <a:rPr lang="uk-UA" b="1" dirty="0" smtClean="0"/>
              <a:t>            </a:t>
            </a:r>
            <a:r>
              <a:rPr lang="de-DE" b="1" dirty="0" smtClean="0"/>
              <a:t>AUFMERKSAMKEIT</a:t>
            </a:r>
            <a:r>
              <a:rPr lang="de-DE" b="1" dirty="0" smtClean="0"/>
              <a:t>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08" y="492370"/>
            <a:ext cx="7857392" cy="37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70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69</TotalTime>
  <Words>497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Calisto MT</vt:lpstr>
      <vt:lpstr>Times New Roman</vt:lpstr>
      <vt:lpstr>Trebuchet MS</vt:lpstr>
      <vt:lpstr>Wingdings 2</vt:lpstr>
      <vt:lpstr>Сланец</vt:lpstr>
      <vt:lpstr>ФАКУЛЬТЕТ УКРАЇНСЬКОЇ Й ІНОЗЕМНОЇ ФІЛОЛОГІЇ ТА ЖУРНАЛІСТИКИ КАФЕДРА НІМЕЦЬКОЇ ТА РОМАНСЬКОЇ ФІЛОЛОГІЇ</vt:lpstr>
      <vt:lpstr>МЕТА КУРСУ</vt:lpstr>
      <vt:lpstr>ЗАВДАННЯ КУРСУ</vt:lpstr>
      <vt:lpstr>ПРОГРАМА КУРСУ </vt:lpstr>
      <vt:lpstr>DANKE FÜR IHRE            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УКРАЇНСЬКОЇ Й ІНОЗЕМНОЇ ФІЛОЛОГІЇ ТА ЖУРНАЛІСТИКИ КАФЕДРА НІМЕЦЬКОЇ ТА РОМАНСЬКОЇ ФІЛОЛОГІЇ</dc:title>
  <dc:creator>Пользователь</dc:creator>
  <cp:lastModifiedBy>Пользователь</cp:lastModifiedBy>
  <cp:revision>7</cp:revision>
  <dcterms:created xsi:type="dcterms:W3CDTF">2020-07-13T09:58:01Z</dcterms:created>
  <dcterms:modified xsi:type="dcterms:W3CDTF">2020-07-13T11:07:34Z</dcterms:modified>
</cp:coreProperties>
</file>